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68" r:id="rId2"/>
    <p:sldId id="257" r:id="rId3"/>
    <p:sldId id="269" r:id="rId4"/>
    <p:sldId id="270" r:id="rId5"/>
    <p:sldId id="272" r:id="rId6"/>
    <p:sldId id="273" r:id="rId7"/>
    <p:sldId id="275" r:id="rId8"/>
    <p:sldId id="274" r:id="rId9"/>
    <p:sldId id="26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Світлий стиль 1 –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Помірний стиль 4 –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300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26132-D6CC-4B23-AEC6-6D28A6E40B58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D16AB-7BAD-462F-ACD3-F68A2F13766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75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F4FCB-4E86-2DA9-CDC6-686E691B6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AECE33-8DC2-01DB-C9B0-3F53A4CB6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9C27D3-29F3-83B3-D064-A7B991A2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5D24-0446-4745-A086-80D8A82F4EDA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3435BA-8633-03D4-05F6-42AEAC4D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14A410-2723-0CC2-EE3A-6F1B2832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73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D6FA7-2695-44FD-BE33-E5BBAFBB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24753C-D960-C007-C411-B3AEAA4E7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4EE3D1-FA83-1C5A-974B-6729AB79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CF13-554A-4E6C-B3B4-00B6C0D3DF05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239C7C-40DB-EA6D-3ABC-5BAEB48E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3D54A0-4693-6EA0-828F-0A218E88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81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A674E5-ED74-EB95-B0EA-F04ED2025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CBE157-7D14-E88D-8405-267F47B4C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D330FA-7A39-71DA-71F6-4C8A3F6F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9B6A-CB55-4733-8C62-6C34D3281AE8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56FE54-A881-035E-7BBD-608B60DB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86D067-3EFF-9444-FA3F-C5A3797C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2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80189-06C5-4FCE-04BB-8B3DD712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8687A2-00DD-5CBA-4DBC-B7C533BC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C11578-EB2F-3056-40F7-F9D8123A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01B6E-AB54-4EE6-8F9A-1469C1F68B91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9C41BC-E017-B831-6CC3-7C48CD97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805E41-3BC6-A073-733B-ED5534BC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71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1E715-3744-3DF7-4F3F-11F14D9E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9E4D2B-9EFE-53EA-AEC8-19FECC63E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C54434-C782-E51C-AB0D-8BB56E15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A62F-4F16-4A9D-80EC-362EFF1765A0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605873-8BF3-5C35-4935-DB845178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7ED948-EC17-9957-29B6-D0B94B74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5D97E-485A-43FD-F203-D3C4D51C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4F24D7-1503-8680-8D42-56D5A0396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10098E-C0B4-42DB-F721-3EA8FD214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5A5749-D63C-2AFB-EF61-C426BA28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6DCA-3E00-45D5-BDA2-F6DE5B97384F}" type="datetime1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180118-2EB0-5454-A522-FA82850B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0376D7-458E-BBE7-8450-C298A100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62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9D60E-DD4F-78AD-F011-42DA9EA6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D60D86-391B-C497-1C94-9B8953E7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9DB77D-9FC6-0D41-9D1B-2117E952F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48DB54-143B-FE2D-F4DC-F98F4BDA2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974D98-CA69-404E-9274-8CA8C6BA4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72956FE-DF76-D738-189A-65A940D6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50B5-DD1B-475C-98A1-5B4F1E25CF73}" type="datetime1">
              <a:rPr lang="ru-RU" smtClean="0"/>
              <a:t>07.05.2023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3C2335-5733-0CCC-C61F-D3D7BD38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616D0E6-001B-231D-558E-725F5851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4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89774-8EB3-9EE9-80C2-83FEA96B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5343E5-20AE-3C65-64E5-4CDC9CE9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2EEC-2AD5-4686-AD9E-68744236C6C0}" type="datetime1">
              <a:rPr lang="ru-RU" smtClean="0"/>
              <a:t>07.05.2023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BFD3EE-165B-B064-DC4C-4B742888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569F3F-EB56-06E6-CB1F-F9460742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30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29BFA3-6BD6-1EDC-F0E8-2C60AD77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E12-2891-4216-8F22-93A21BB10016}" type="datetime1">
              <a:rPr lang="ru-RU" smtClean="0"/>
              <a:t>07.05.2023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C28105-2069-6EF7-D0FB-2B219105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8AC661-B83E-A88B-5DE0-36D90690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95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8725D-0287-D0CB-FBDA-E0F78F89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EA77F0-C258-9980-114A-E526EF090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C0ED71-D861-03AD-4846-A4028EB6F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6C257E-D4F6-7242-DBAB-3009BBBB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5B5-7901-4F97-A344-E68BA2B64A70}" type="datetime1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EA80E5-1A23-0298-E6FD-F504DD80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DD7023-83C5-9DE1-4972-E8381647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28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A6FD9-7A2A-5C6A-95B7-B075661B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E10DFA-F464-F089-60DE-8CE91052F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F24822-7C13-DFCB-8680-1B0A227F1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171FF0-84D6-0336-0EF4-510A5E06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CCA6-C076-4765-8C2A-A525A8259292}" type="datetime1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5198E5-E3C0-651B-9772-F6F5970B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C40014-FA69-2AC2-D704-90585D46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82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7DA42-8D69-6FFB-AB49-B3634F04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47CEFA-8BC7-DDD8-D8B2-B73EC42A3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6F430-816F-185A-C378-40A355B7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0928-AC24-4B37-A2E7-995C322A8633}" type="datetime1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0D0BAF-19C7-8FDC-25FD-31CACFC1A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41A83E-A3A9-A6AC-CB4A-E300F2761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12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73D1B184-3E4E-BB28-2075-A171B80CB9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6326" y="1802675"/>
            <a:ext cx="10803258" cy="2148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uk-UA" sz="2800" b="1" dirty="0">
                <a:latin typeface="Georgia"/>
              </a:rPr>
              <a:t>Підготовка та проведення демонстраційної лабораторної роботи «Вимірювання вольт-амперних характеристик з використанням </a:t>
            </a:r>
            <a:r>
              <a:rPr lang="uk-UA" sz="2800" b="1" dirty="0" err="1">
                <a:latin typeface="Georgia"/>
              </a:rPr>
              <a:t>мікроконтролерної</a:t>
            </a:r>
            <a:r>
              <a:rPr lang="uk-UA" sz="2800" b="1" dirty="0">
                <a:latin typeface="Georgia"/>
              </a:rPr>
              <a:t> плати </a:t>
            </a:r>
            <a:r>
              <a:rPr lang="uk-UA" sz="2800" b="1" dirty="0" err="1">
                <a:latin typeface="Georgia"/>
              </a:rPr>
              <a:t>Arduino</a:t>
            </a:r>
            <a:r>
              <a:rPr lang="uk-UA" sz="2800" b="1" dirty="0">
                <a:latin typeface="Georgia"/>
              </a:rPr>
              <a:t>»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28188131-6F87-2D5E-6165-61FFBDF32F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8796" y="4510946"/>
            <a:ext cx="3633867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uk-UA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ІЛАМАНОВ</a:t>
            </a:r>
            <a:r>
              <a:rPr lang="en-US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</a:t>
            </a:r>
            <a:r>
              <a:rPr lang="uk-UA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Шатлик</a:t>
            </a:r>
            <a:endParaRPr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DB4CDA-4B04-A214-353F-79FC974AB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4" y="107876"/>
            <a:ext cx="1557007" cy="153450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F2948AA-1B2E-1C34-F43C-8C3C1616AC53}"/>
              </a:ext>
            </a:extLst>
          </p:cNvPr>
          <p:cNvSpPr txBox="1"/>
          <p:nvPr/>
        </p:nvSpPr>
        <p:spPr>
          <a:xfrm>
            <a:off x="1889240" y="521186"/>
            <a:ext cx="9460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Київський національний університет імені Тараса Шевченка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C1AAA-D9D2-0522-F51C-BEE046C7F6C1}"/>
              </a:ext>
            </a:extLst>
          </p:cNvPr>
          <p:cNvSpPr txBox="1"/>
          <p:nvPr/>
        </p:nvSpPr>
        <p:spPr>
          <a:xfrm>
            <a:off x="7383073" y="5136485"/>
            <a:ext cx="3467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Науковий керівник:</a:t>
            </a:r>
          </a:p>
          <a:p>
            <a:r>
              <a:rPr lang="uk-UA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д. ф. </a:t>
            </a:r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uk-UA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м. н., професор</a:t>
            </a:r>
          </a:p>
          <a:p>
            <a:r>
              <a:rPr lang="uk-UA" sz="2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Оліх</a:t>
            </a:r>
            <a:r>
              <a:rPr lang="uk-UA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Олег Ярославович</a:t>
            </a:r>
            <a:endParaRPr lang="ru-RU" sz="2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510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4B3815-67EC-7616-2482-CDD85C911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2" y="947056"/>
            <a:ext cx="6064068" cy="4548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DA8EC3-0874-ED26-632B-FCF043348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19" y="365759"/>
            <a:ext cx="3167135" cy="24471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9F99C3-A310-67DF-4E4A-492C8B7BB4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19" y="3059211"/>
            <a:ext cx="3251246" cy="2512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02C74-934E-201B-D2BE-E5DA8C7105E5}"/>
              </a:ext>
            </a:extLst>
          </p:cNvPr>
          <p:cNvSpPr txBox="1"/>
          <p:nvPr/>
        </p:nvSpPr>
        <p:spPr>
          <a:xfrm>
            <a:off x="7879080" y="5838346"/>
            <a:ext cx="3938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Типові ВАХ резистора (а) та діода (б)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0140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C2EB6F-2BE8-D357-8901-15AC1F0E4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6" y="427111"/>
            <a:ext cx="4411572" cy="4214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234E7-B160-C73B-A798-241A4BA367CD}"/>
              </a:ext>
            </a:extLst>
          </p:cNvPr>
          <p:cNvSpPr txBox="1"/>
          <p:nvPr/>
        </p:nvSpPr>
        <p:spPr>
          <a:xfrm>
            <a:off x="531223" y="4941987"/>
            <a:ext cx="109902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Загальна схема вимірювання вольт-амперних характеристик</a:t>
            </a:r>
            <a:endParaRPr lang="uk-UA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1D61D-7AB9-10E1-7F6D-B9F414953115}"/>
              </a:ext>
            </a:extLst>
          </p:cNvPr>
          <p:cNvSpPr txBox="1"/>
          <p:nvPr/>
        </p:nvSpPr>
        <p:spPr>
          <a:xfrm>
            <a:off x="6204801" y="945366"/>
            <a:ext cx="514899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– досліджуваний елемент (</a:t>
            </a:r>
            <a:r>
              <a:rPr lang="uk-UA" sz="32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device</a:t>
            </a: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32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under</a:t>
            </a: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32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testing</a:t>
            </a: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DUT); </a:t>
            </a:r>
          </a:p>
          <a:p>
            <a:pPr>
              <a:spcBef>
                <a:spcPts val="600"/>
              </a:spcBef>
            </a:pP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– регульоване джерело живлення; </a:t>
            </a:r>
          </a:p>
          <a:p>
            <a:pPr>
              <a:spcBef>
                <a:spcPts val="600"/>
              </a:spcBef>
            </a:pP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– амперметр; </a:t>
            </a:r>
          </a:p>
          <a:p>
            <a:pPr>
              <a:spcBef>
                <a:spcPts val="600"/>
              </a:spcBef>
            </a:pP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4 - вольтметр</a:t>
            </a:r>
            <a:endParaRPr lang="ru-RU" sz="3200" i="1" dirty="0"/>
          </a:p>
        </p:txBody>
      </p:sp>
    </p:spTree>
    <p:extLst>
      <p:ext uri="{BB962C8B-B14F-4D97-AF65-F5344CB8AC3E}">
        <p14:creationId xmlns:p14="http://schemas.microsoft.com/office/powerpoint/2010/main" val="190169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5DBF70-C01C-3FE5-C8A5-F55EEF1D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454" y="1209959"/>
            <a:ext cx="5422291" cy="4137388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56E7E4-AAD0-00FA-5DE5-FFEA6750FC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6" y="392277"/>
            <a:ext cx="2542927" cy="24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E56DB-5C96-D71E-DA48-457C8E647191}"/>
              </a:ext>
            </a:extLst>
          </p:cNvPr>
          <p:cNvSpPr txBox="1"/>
          <p:nvPr/>
        </p:nvSpPr>
        <p:spPr>
          <a:xfrm>
            <a:off x="4873412" y="457612"/>
            <a:ext cx="3266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МСР 4725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AA67CC6-6F08-FB35-AA5A-1887CFA9EDC7}"/>
              </a:ext>
            </a:extLst>
          </p:cNvPr>
          <p:cNvSpPr/>
          <p:nvPr/>
        </p:nvSpPr>
        <p:spPr>
          <a:xfrm>
            <a:off x="439103" y="279355"/>
            <a:ext cx="1124766" cy="112476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58C3F-3AC5-944B-DF8C-50F79504388A}"/>
              </a:ext>
            </a:extLst>
          </p:cNvPr>
          <p:cNvSpPr txBox="1"/>
          <p:nvPr/>
        </p:nvSpPr>
        <p:spPr>
          <a:xfrm>
            <a:off x="243592" y="3736109"/>
            <a:ext cx="74460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ЦАП , 12 біт</a:t>
            </a:r>
            <a:endParaRPr lang="uk-UA" sz="2400" kern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Напруга живлення: від 2,7 до 5,5 В</a:t>
            </a:r>
          </a:p>
          <a:p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поживаний струм:  до 50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Можливий крок зміни напруги: </a:t>
            </a:r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~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1,2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мВ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М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аксимальний вихідний струм</a:t>
            </a:r>
            <a:r>
              <a:rPr lang="en-US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25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4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Робочий температурний діапазон:  від -40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до 125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411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A01705-D868-7266-B2E1-6122B911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" y="2289360"/>
            <a:ext cx="5144200" cy="4432115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56E7E4-AAD0-00FA-5DE5-FFEA6750FC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5" y="73959"/>
            <a:ext cx="2542927" cy="24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E56DB-5C96-D71E-DA48-457C8E647191}"/>
              </a:ext>
            </a:extLst>
          </p:cNvPr>
          <p:cNvSpPr txBox="1"/>
          <p:nvPr/>
        </p:nvSpPr>
        <p:spPr>
          <a:xfrm>
            <a:off x="4873412" y="457612"/>
            <a:ext cx="3266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800" kern="0" dirty="0">
                <a:latin typeface="Arial" panose="020B0604020202020204" pitchFamily="34" charset="0"/>
                <a:cs typeface="Arial" panose="020B0604020202020204" pitchFamily="34" charset="0"/>
              </a:rPr>
              <a:t>INA226</a:t>
            </a:r>
            <a:endParaRPr lang="uk-UA" sz="48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AA67CC6-6F08-FB35-AA5A-1887CFA9EDC7}"/>
              </a:ext>
            </a:extLst>
          </p:cNvPr>
          <p:cNvSpPr/>
          <p:nvPr/>
        </p:nvSpPr>
        <p:spPr>
          <a:xfrm>
            <a:off x="1399619" y="552167"/>
            <a:ext cx="736442" cy="736442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58C3F-3AC5-944B-DF8C-50F79504388A}"/>
              </a:ext>
            </a:extLst>
          </p:cNvPr>
          <p:cNvSpPr txBox="1"/>
          <p:nvPr/>
        </p:nvSpPr>
        <p:spPr>
          <a:xfrm>
            <a:off x="5174034" y="1508224"/>
            <a:ext cx="69047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АЦП , 16 біт</a:t>
            </a:r>
            <a:endParaRPr lang="uk-UA" sz="2400" kern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Напруга живлення: від 2,7 до 5,5 В</a:t>
            </a:r>
          </a:p>
          <a:p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поживаний струм:  до 420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мкА</a:t>
            </a:r>
            <a:endParaRPr lang="uk-UA" sz="24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Час конвергенції: 140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мкс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8,2 мс</a:t>
            </a: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Вимірювана напруга:</a:t>
            </a:r>
          </a:p>
          <a:p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		діапазон: 0 - 36 В</a:t>
            </a: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	роздільна здатність: 1,25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мВ</a:t>
            </a:r>
            <a:endParaRPr lang="uk-UA" sz="24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Вимірюваний струм:</a:t>
            </a:r>
          </a:p>
          <a:p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діапазон: 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-81,9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мВ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/ 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Rsh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до 81,9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мВ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/ 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Rsh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роздільна здатність: 2,5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мкВ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/ 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Rsh</a:t>
            </a:r>
            <a:endParaRPr lang="uk-UA" sz="24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Робочий температурний діапазон:  від -40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до 125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endParaRPr lang="ru-RU" sz="24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CBE1EC8-8A3A-6B9C-F3A1-426C32CA0E9D}"/>
              </a:ext>
            </a:extLst>
          </p:cNvPr>
          <p:cNvSpPr/>
          <p:nvPr/>
        </p:nvSpPr>
        <p:spPr>
          <a:xfrm>
            <a:off x="2233712" y="1288609"/>
            <a:ext cx="736442" cy="736442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887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FEBEE-30CB-0195-0E6D-F2F59D50F7ED}"/>
              </a:ext>
            </a:extLst>
          </p:cNvPr>
          <p:cNvSpPr txBox="1"/>
          <p:nvPr/>
        </p:nvSpPr>
        <p:spPr>
          <a:xfrm>
            <a:off x="5730242" y="5300409"/>
            <a:ext cx="6313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Схема лабораторної роботи</a:t>
            </a:r>
            <a:endParaRPr lang="uk-UA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D7979B-7964-F149-8E58-E9B88D8FA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3" y="413157"/>
            <a:ext cx="5674354" cy="4542019"/>
          </a:xfrm>
          <a:prstGeom prst="rect">
            <a:avLst/>
          </a:prstGeom>
        </p:spPr>
      </p:pic>
      <p:pic>
        <p:nvPicPr>
          <p:cNvPr id="8" name="Рисунок 7" descr="Arduino Uno Rev3">
            <a:extLst>
              <a:ext uri="{FF2B5EF4-FFF2-40B4-BE49-F238E27FC236}">
                <a16:creationId xmlns:a16="http://schemas.microsoft.com/office/drawing/2014/main" id="{62263C2A-0FB4-4D38-CE52-E8F854CC9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8" y="1449043"/>
            <a:ext cx="4549955" cy="3414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5AEC6F-CAA6-EF22-2F61-BA76C10F7623}"/>
              </a:ext>
            </a:extLst>
          </p:cNvPr>
          <p:cNvSpPr txBox="1"/>
          <p:nvPr/>
        </p:nvSpPr>
        <p:spPr>
          <a:xfrm>
            <a:off x="527686" y="279918"/>
            <a:ext cx="49551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Керуючий елемент</a:t>
            </a:r>
            <a:endParaRPr lang="uk-UA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C2BB5-E3C4-F357-4CA5-013AE00B678A}"/>
              </a:ext>
            </a:extLst>
          </p:cNvPr>
          <p:cNvSpPr txBox="1"/>
          <p:nvPr/>
        </p:nvSpPr>
        <p:spPr>
          <a:xfrm>
            <a:off x="1138782" y="4946466"/>
            <a:ext cx="2891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Arduino</a:t>
            </a:r>
            <a:r>
              <a:rPr lang="uk-UA" sz="40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40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Uno</a:t>
            </a:r>
            <a:endParaRPr lang="uk-UA" sz="4000" i="1" dirty="0"/>
          </a:p>
        </p:txBody>
      </p:sp>
    </p:spTree>
    <p:extLst>
      <p:ext uri="{BB962C8B-B14F-4D97-AF65-F5344CB8AC3E}">
        <p14:creationId xmlns:p14="http://schemas.microsoft.com/office/powerpoint/2010/main" val="297850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B1E1A6-E54E-19E6-24E0-45EF59E2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" y="480896"/>
            <a:ext cx="4123640" cy="5484475"/>
          </a:xfrm>
          <a:prstGeom prst="rect">
            <a:avLst/>
          </a:prstGeom>
        </p:spPr>
      </p:pic>
      <p:pic>
        <p:nvPicPr>
          <p:cNvPr id="3" name="LabaShot">
            <a:hlinkClick r:id="" action="ppaction://media"/>
            <a:extLst>
              <a:ext uri="{FF2B5EF4-FFF2-40B4-BE49-F238E27FC236}">
                <a16:creationId xmlns:a16="http://schemas.microsoft.com/office/drawing/2014/main" id="{00113BD6-8917-D148-9BEB-E73AA2860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566055"/>
            <a:ext cx="5399316" cy="53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6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0D28B-7695-C0CE-5BD6-3724FF09393C}"/>
              </a:ext>
            </a:extLst>
          </p:cNvPr>
          <p:cNvSpPr txBox="1"/>
          <p:nvPr/>
        </p:nvSpPr>
        <p:spPr>
          <a:xfrm>
            <a:off x="1377316" y="242634"/>
            <a:ext cx="8014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результати тестових вимірювань</a:t>
            </a:r>
            <a:endParaRPr lang="uk-UA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05C34B-1CD5-B010-C904-F0936A1D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8" y="1527574"/>
            <a:ext cx="6292479" cy="4396976"/>
          </a:xfrm>
          <a:prstGeom prst="rect">
            <a:avLst/>
          </a:prstGeom>
        </p:spPr>
      </p:pic>
      <p:graphicFrame>
        <p:nvGraphicFramePr>
          <p:cNvPr id="6" name="Таблиця 6">
            <a:extLst>
              <a:ext uri="{FF2B5EF4-FFF2-40B4-BE49-F238E27FC236}">
                <a16:creationId xmlns:a16="http://schemas.microsoft.com/office/drawing/2014/main" id="{3C4370C0-0BDE-17ED-2D8D-678C5378A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625343"/>
              </p:ext>
            </p:extLst>
          </p:nvPr>
        </p:nvGraphicFramePr>
        <p:xfrm>
          <a:off x="6991350" y="1113726"/>
          <a:ext cx="4848226" cy="4785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424113">
                  <a:extLst>
                    <a:ext uri="{9D8B030D-6E8A-4147-A177-3AD203B41FA5}">
                      <a16:colId xmlns:a16="http://schemas.microsoft.com/office/drawing/2014/main" val="379282883"/>
                    </a:ext>
                  </a:extLst>
                </a:gridCol>
                <a:gridCol w="2424113">
                  <a:extLst>
                    <a:ext uri="{9D8B030D-6E8A-4147-A177-3AD203B41FA5}">
                      <a16:colId xmlns:a16="http://schemas.microsoft.com/office/drawing/2014/main" val="169601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R1</a:t>
                      </a:r>
                      <a:endParaRPr lang="uk-UA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R2</a:t>
                      </a:r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54536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uk-UA" sz="2800" dirty="0"/>
                        <a:t>номінал (10%)</a:t>
                      </a:r>
                      <a:endParaRPr lang="uk-UA" sz="28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9,1 кОм </a:t>
                      </a:r>
                      <a:endParaRPr lang="uk-UA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5,6 кОм </a:t>
                      </a:r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680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uk-UA" sz="2800" dirty="0"/>
                        <a:t>розрахунок за нахилом ВАХ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34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8,85 кОм </a:t>
                      </a:r>
                      <a:endParaRPr lang="uk-UA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5,67 кОм </a:t>
                      </a:r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348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uk-UA" sz="2800" dirty="0"/>
                        <a:t>контрольне вимірювання (</a:t>
                      </a:r>
                      <a:r>
                        <a:rPr lang="uk-UA" sz="2800" kern="1200" dirty="0" err="1">
                          <a:solidFill>
                            <a:schemeClr val="tx1"/>
                          </a:solidFill>
                          <a:effectLst/>
                        </a:rPr>
                        <a:t>Keitley</a:t>
                      </a:r>
                      <a:r>
                        <a:rPr lang="uk-UA" sz="2800" kern="1200" dirty="0">
                          <a:solidFill>
                            <a:schemeClr val="tx1"/>
                          </a:solidFill>
                          <a:effectLst/>
                        </a:rPr>
                        <a:t> DMM6500 </a:t>
                      </a:r>
                      <a:r>
                        <a:rPr lang="uk-UA" sz="2800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84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kern="12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ru-RU" sz="4000" kern="1200" dirty="0">
                          <a:solidFill>
                            <a:schemeClr val="tx1"/>
                          </a:solidFill>
                          <a:effectLst/>
                        </a:rPr>
                        <a:t>07</a:t>
                      </a:r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 кОм </a:t>
                      </a:r>
                      <a:endParaRPr lang="uk-UA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5,</a:t>
                      </a:r>
                      <a:r>
                        <a:rPr lang="ru-RU" sz="4000" kern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en-US" sz="4000" kern="12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 кОм </a:t>
                      </a:r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63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14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40514F-73BE-35E0-98EF-FB1C78EAC1E6}"/>
              </a:ext>
            </a:extLst>
          </p:cNvPr>
          <p:cNvSpPr txBox="1"/>
          <p:nvPr/>
        </p:nvSpPr>
        <p:spPr>
          <a:xfrm>
            <a:off x="276225" y="495301"/>
            <a:ext cx="11639550" cy="4534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uk-UA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Висновки</a:t>
            </a:r>
            <a:endParaRPr lang="ru-RU" sz="24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Розроблена методика проведення лабораторної роботи, спрямованої на вимірювання вольт-амперних характеристик з використанням </a:t>
            </a:r>
            <a:r>
              <a:rPr lang="uk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мікроконтролерної</a:t>
            </a:r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плати </a:t>
            </a:r>
            <a:r>
              <a:rPr lang="uk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Проведено підбір необхідних елементів, а саме визначено доцільність використання цифро-аналогового перетворювача MCP4725 та монітору INA226. 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Підготовлена програма для мікроконтролера та виготовлено прототип лабораторної роботи.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Створено опис роботи та проведено тестування обладнання.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Місце для номера слайда 3">
            <a:extLst>
              <a:ext uri="{FF2B5EF4-FFF2-40B4-BE49-F238E27FC236}">
                <a16:creationId xmlns:a16="http://schemas.microsoft.com/office/drawing/2014/main" id="{2E12DB62-2769-C7A7-32C9-D52EF5E67835}"/>
              </a:ext>
            </a:extLst>
          </p:cNvPr>
          <p:cNvSpPr txBox="1">
            <a:spLocks/>
          </p:cNvSpPr>
          <p:nvPr/>
        </p:nvSpPr>
        <p:spPr>
          <a:xfrm>
            <a:off x="8820150" y="63626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749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316</Words>
  <Application>Microsoft Office PowerPoint</Application>
  <PresentationFormat>Широкий екран</PresentationFormat>
  <Paragraphs>56</Paragraphs>
  <Slides>9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Times New Roman</vt:lpstr>
      <vt:lpstr>Тема Office</vt:lpstr>
      <vt:lpstr>Підготовка та проведення демонстраційної лабораторної роботи «Вимірювання вольт-амперних характеристик з використанням мікроконтролерної плати Arduino»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я</cp:lastModifiedBy>
  <cp:revision>5</cp:revision>
  <dcterms:created xsi:type="dcterms:W3CDTF">2023-05-05T18:33:34Z</dcterms:created>
  <dcterms:modified xsi:type="dcterms:W3CDTF">2023-05-07T12:40:59Z</dcterms:modified>
</cp:coreProperties>
</file>